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0287000" cy="18288000"/>
  <p:notesSz cx="6858000" cy="9144000"/>
  <p:embeddedFontLst>
    <p:embeddedFont>
      <p:font typeface="Aileron Bold" charset="1" panose="00000800000000000000"/>
      <p:regular r:id="rId15"/>
    </p:embeddedFont>
    <p:embeddedFont>
      <p:font typeface="Aileron Bold Italics" charset="1" panose="00000800000000000000"/>
      <p:regular r:id="rId16"/>
    </p:embeddedFont>
    <p:embeddedFont>
      <p:font typeface="Aileron Italics" charset="1" panose="00000500000000000000"/>
      <p:regular r:id="rId17"/>
    </p:embeddedFont>
    <p:embeddedFont>
      <p:font typeface="Helvetica World" charset="1" panose="020B0500040000020004"/>
      <p:regular r:id="rId18"/>
    </p:embeddedFont>
    <p:embeddedFont>
      <p:font typeface="Helvetica World Bold" charset="1" panose="020B080004000002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EFIaRdgPo.mp4" Type="http://schemas.openxmlformats.org/officeDocument/2006/relationships/video"/><Relationship Id="rId4" Target="../media/VAEFIaRdgPo.mp4" Type="http://schemas.microsoft.com/office/2007/relationships/media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609320"/>
            <a:ext cx="8229600" cy="10753320"/>
            <a:chOff x="0" y="0"/>
            <a:chExt cx="10972800" cy="143377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972800" cy="14337759"/>
              <a:chOff x="0" y="0"/>
              <a:chExt cx="16146823" cy="2109846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146824" cy="21098467"/>
              </a:xfrm>
              <a:custGeom>
                <a:avLst/>
                <a:gdLst/>
                <a:ahLst/>
                <a:cxnLst/>
                <a:rect r="r" b="b" t="t" l="l"/>
                <a:pathLst>
                  <a:path h="21098467" w="16146824">
                    <a:moveTo>
                      <a:pt x="0" y="0"/>
                    </a:moveTo>
                    <a:lnTo>
                      <a:pt x="0" y="21098467"/>
                    </a:lnTo>
                    <a:lnTo>
                      <a:pt x="16146824" y="21098467"/>
                    </a:lnTo>
                    <a:lnTo>
                      <a:pt x="16146824" y="0"/>
                    </a:lnTo>
                    <a:lnTo>
                      <a:pt x="0" y="0"/>
                    </a:lnTo>
                    <a:close/>
                    <a:moveTo>
                      <a:pt x="16085863" y="21037508"/>
                    </a:moveTo>
                    <a:lnTo>
                      <a:pt x="59690" y="21037508"/>
                    </a:lnTo>
                    <a:lnTo>
                      <a:pt x="59690" y="59690"/>
                    </a:lnTo>
                    <a:lnTo>
                      <a:pt x="16085863" y="59690"/>
                    </a:lnTo>
                    <a:lnTo>
                      <a:pt x="16085863" y="2103750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007156" y="6452309"/>
              <a:ext cx="8745665" cy="610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000"/>
                </a:lnSpc>
              </a:pPr>
              <a:r>
                <a:rPr lang="en-US" sz="7500" spc="-75">
                  <a:solidFill>
                    <a:srgbClr val="FFFFFF"/>
                  </a:solidFill>
                  <a:latin typeface="Aileron Bold"/>
                </a:rPr>
                <a:t>READ COMMITTED ISOLATION LEVEL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785609">
            <a:off x="5736606" y="-8955596"/>
            <a:ext cx="12284460" cy="14120069"/>
          </a:xfrm>
          <a:custGeom>
            <a:avLst/>
            <a:gdLst/>
            <a:ahLst/>
            <a:cxnLst/>
            <a:rect r="r" b="b" t="t" l="l"/>
            <a:pathLst>
              <a:path h="14120069" w="12284460">
                <a:moveTo>
                  <a:pt x="0" y="0"/>
                </a:moveTo>
                <a:lnTo>
                  <a:pt x="12284459" y="0"/>
                </a:lnTo>
                <a:lnTo>
                  <a:pt x="12284459" y="14120069"/>
                </a:lnTo>
                <a:lnTo>
                  <a:pt x="0" y="1412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756169" y="16288336"/>
            <a:ext cx="266700" cy="266700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25421" y="13985762"/>
            <a:ext cx="8229600" cy="9564866"/>
          </a:xfrm>
          <a:custGeom>
            <a:avLst/>
            <a:gdLst/>
            <a:ahLst/>
            <a:cxnLst/>
            <a:rect r="r" b="b" t="t" l="l"/>
            <a:pathLst>
              <a:path h="9564866" w="8229600">
                <a:moveTo>
                  <a:pt x="0" y="0"/>
                </a:moveTo>
                <a:lnTo>
                  <a:pt x="8229600" y="0"/>
                </a:lnTo>
                <a:lnTo>
                  <a:pt x="8229600" y="9564866"/>
                </a:lnTo>
                <a:lnTo>
                  <a:pt x="0" y="956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79550" y="8281130"/>
            <a:ext cx="1727900" cy="1725740"/>
          </a:xfrm>
          <a:custGeom>
            <a:avLst/>
            <a:gdLst/>
            <a:ahLst/>
            <a:cxnLst/>
            <a:rect r="r" b="b" t="t" l="l"/>
            <a:pathLst>
              <a:path h="1725740" w="1727900">
                <a:moveTo>
                  <a:pt x="0" y="0"/>
                </a:moveTo>
                <a:lnTo>
                  <a:pt x="1727900" y="0"/>
                </a:lnTo>
                <a:lnTo>
                  <a:pt x="1727900" y="1725740"/>
                </a:lnTo>
                <a:lnTo>
                  <a:pt x="0" y="1725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99754"/>
            <a:ext cx="8229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600">
                <a:solidFill>
                  <a:srgbClr val="FFFFFF"/>
                </a:solidFill>
                <a:latin typeface="Aileron Bold Italics"/>
              </a:rPr>
              <a:t>MENTORNESS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600">
                <a:solidFill>
                  <a:srgbClr val="FFFFFF"/>
                </a:solidFill>
                <a:latin typeface="Aileron Bold Italics"/>
              </a:rPr>
              <a:t>DATA ANALYTICS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2449914"/>
            <a:ext cx="8229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Aileron Italics"/>
              </a:rPr>
              <a:t>CHRISTIAN NICO GAYO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300">
                <a:solidFill>
                  <a:srgbClr val="FFFFFF"/>
                </a:solidFill>
                <a:latin typeface="Aileron Italics"/>
              </a:rPr>
              <a:t>BATCH: MIP-DA-07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4624.168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9829800"/>
            <a:ext cx="15338554" cy="874297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681471"/>
            <a:ext cx="8229600" cy="4462529"/>
            <a:chOff x="0" y="0"/>
            <a:chExt cx="16146823" cy="875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46824" cy="8755669"/>
            </a:xfrm>
            <a:custGeom>
              <a:avLst/>
              <a:gdLst/>
              <a:ahLst/>
              <a:cxnLst/>
              <a:rect r="r" b="b" t="t" l="l"/>
              <a:pathLst>
                <a:path h="8755669" w="16146824">
                  <a:moveTo>
                    <a:pt x="0" y="0"/>
                  </a:moveTo>
                  <a:lnTo>
                    <a:pt x="0" y="8755669"/>
                  </a:lnTo>
                  <a:lnTo>
                    <a:pt x="16146824" y="8755669"/>
                  </a:lnTo>
                  <a:lnTo>
                    <a:pt x="16146824" y="0"/>
                  </a:lnTo>
                  <a:lnTo>
                    <a:pt x="0" y="0"/>
                  </a:lnTo>
                  <a:close/>
                  <a:moveTo>
                    <a:pt x="16085863" y="8694710"/>
                  </a:moveTo>
                  <a:lnTo>
                    <a:pt x="59690" y="8694710"/>
                  </a:lnTo>
                  <a:lnTo>
                    <a:pt x="59690" y="59690"/>
                  </a:lnTo>
                  <a:lnTo>
                    <a:pt x="16085863" y="59690"/>
                  </a:lnTo>
                  <a:lnTo>
                    <a:pt x="16085863" y="86947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1028700" y="-6035037"/>
            <a:ext cx="8229600" cy="9564866"/>
          </a:xfrm>
          <a:custGeom>
            <a:avLst/>
            <a:gdLst/>
            <a:ahLst/>
            <a:cxnLst/>
            <a:rect r="r" b="b" t="t" l="l"/>
            <a:pathLst>
              <a:path h="9564866" w="8229600">
                <a:moveTo>
                  <a:pt x="0" y="0"/>
                </a:moveTo>
                <a:lnTo>
                  <a:pt x="8229600" y="0"/>
                </a:lnTo>
                <a:lnTo>
                  <a:pt x="8229600" y="9564867"/>
                </a:lnTo>
                <a:lnTo>
                  <a:pt x="0" y="9564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62196"/>
            <a:ext cx="82296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7499" spc="-74">
                <a:solidFill>
                  <a:srgbClr val="FFFFFF"/>
                </a:solidFill>
                <a:latin typeface="Aileron Bold"/>
              </a:rPr>
              <a:t>TRANSACTIONS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217921"/>
            <a:ext cx="8229600" cy="331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elvetica World"/>
              </a:rPr>
              <a:t>a single logical unit of work that accesses and possibly modifies the contents of a database. Transactions access data using read and write operations. 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136357"/>
            <a:ext cx="82296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7499" spc="-74">
                <a:solidFill>
                  <a:srgbClr val="FFFFFF"/>
                </a:solidFill>
                <a:latin typeface="Aileron Bold"/>
              </a:rPr>
              <a:t>ACID Properties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860125"/>
            <a:ext cx="8229600" cy="4462529"/>
            <a:chOff x="0" y="0"/>
            <a:chExt cx="16146823" cy="8755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46824" cy="8755669"/>
            </a:xfrm>
            <a:custGeom>
              <a:avLst/>
              <a:gdLst/>
              <a:ahLst/>
              <a:cxnLst/>
              <a:rect r="r" b="b" t="t" l="l"/>
              <a:pathLst>
                <a:path h="8755669" w="16146824">
                  <a:moveTo>
                    <a:pt x="0" y="0"/>
                  </a:moveTo>
                  <a:lnTo>
                    <a:pt x="0" y="8755669"/>
                  </a:lnTo>
                  <a:lnTo>
                    <a:pt x="16146824" y="8755669"/>
                  </a:lnTo>
                  <a:lnTo>
                    <a:pt x="16146824" y="0"/>
                  </a:lnTo>
                  <a:lnTo>
                    <a:pt x="0" y="0"/>
                  </a:lnTo>
                  <a:close/>
                  <a:moveTo>
                    <a:pt x="16085863" y="8694710"/>
                  </a:moveTo>
                  <a:lnTo>
                    <a:pt x="59690" y="8694710"/>
                  </a:lnTo>
                  <a:lnTo>
                    <a:pt x="59690" y="59690"/>
                  </a:lnTo>
                  <a:lnTo>
                    <a:pt x="16085863" y="59690"/>
                  </a:lnTo>
                  <a:lnTo>
                    <a:pt x="16085863" y="86947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524023" y="12234627"/>
            <a:ext cx="11302048" cy="10393373"/>
          </a:xfrm>
          <a:custGeom>
            <a:avLst/>
            <a:gdLst/>
            <a:ahLst/>
            <a:cxnLst/>
            <a:rect r="r" b="b" t="t" l="l"/>
            <a:pathLst>
              <a:path h="10393373" w="11302048">
                <a:moveTo>
                  <a:pt x="0" y="0"/>
                </a:moveTo>
                <a:lnTo>
                  <a:pt x="11302048" y="0"/>
                </a:lnTo>
                <a:lnTo>
                  <a:pt x="11302048" y="10393373"/>
                </a:lnTo>
                <a:lnTo>
                  <a:pt x="0" y="10393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12" r="-20613" b="-451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729398" y="-2811446"/>
            <a:ext cx="8229600" cy="6275070"/>
          </a:xfrm>
          <a:custGeom>
            <a:avLst/>
            <a:gdLst/>
            <a:ahLst/>
            <a:cxnLst/>
            <a:rect r="r" b="b" t="t" l="l"/>
            <a:pathLst>
              <a:path h="6275070" w="8229600">
                <a:moveTo>
                  <a:pt x="0" y="0"/>
                </a:moveTo>
                <a:lnTo>
                  <a:pt x="8229600" y="0"/>
                </a:lnTo>
                <a:lnTo>
                  <a:pt x="8229600" y="6275070"/>
                </a:lnTo>
                <a:lnTo>
                  <a:pt x="0" y="6275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396574"/>
            <a:ext cx="8229600" cy="331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elvetica World"/>
              </a:rPr>
              <a:t>In order to maintain consistency in a database, before and after the transaction, certain properties are followed. These are called ACID properties.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9912947"/>
            <a:ext cx="8229600" cy="4643360"/>
            <a:chOff x="0" y="0"/>
            <a:chExt cx="10972800" cy="619114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7150" y="985206"/>
              <a:ext cx="10862907" cy="1218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elvetica World Bold"/>
                </a:rPr>
                <a:t>A</a:t>
              </a:r>
              <a:r>
                <a:rPr lang="en-US" sz="5000">
                  <a:solidFill>
                    <a:srgbClr val="FFFFFF"/>
                  </a:solidFill>
                  <a:latin typeface="Helvetica World"/>
                </a:rPr>
                <a:t>tomicity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14473"/>
              <a:ext cx="10862907" cy="1218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elvetica World Bold"/>
                </a:rPr>
                <a:t>C</a:t>
              </a:r>
              <a:r>
                <a:rPr lang="en-US" sz="5000">
                  <a:solidFill>
                    <a:srgbClr val="FFFFFF"/>
                  </a:solidFill>
                  <a:latin typeface="Helvetica World"/>
                </a:rPr>
                <a:t>onsistency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7150" y="3643739"/>
              <a:ext cx="10862907" cy="1218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elvetica World Bold"/>
                </a:rPr>
                <a:t>I</a:t>
              </a:r>
              <a:r>
                <a:rPr lang="en-US" sz="5000">
                  <a:solidFill>
                    <a:srgbClr val="FFFFFF"/>
                  </a:solidFill>
                  <a:latin typeface="Helvetica World"/>
                </a:rPr>
                <a:t>solation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09893" y="4973006"/>
              <a:ext cx="10862907" cy="1218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elvetica World Bold"/>
                </a:rPr>
                <a:t>D</a:t>
              </a:r>
              <a:r>
                <a:rPr lang="en-US" sz="5000">
                  <a:solidFill>
                    <a:srgbClr val="FFFFFF"/>
                  </a:solidFill>
                  <a:latin typeface="Helvetica World"/>
                </a:rPr>
                <a:t>urability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10972800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FFFFFF"/>
                  </a:solidFill>
                  <a:latin typeface="Helvetica World"/>
                </a:rPr>
                <a:t>ACID stands for: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59172"/>
            <a:ext cx="8229600" cy="13400128"/>
            <a:chOff x="0" y="0"/>
            <a:chExt cx="16146823" cy="262916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46824" cy="26291617"/>
            </a:xfrm>
            <a:custGeom>
              <a:avLst/>
              <a:gdLst/>
              <a:ahLst/>
              <a:cxnLst/>
              <a:rect r="r" b="b" t="t" l="l"/>
              <a:pathLst>
                <a:path h="26291617" w="16146824">
                  <a:moveTo>
                    <a:pt x="0" y="0"/>
                  </a:moveTo>
                  <a:lnTo>
                    <a:pt x="0" y="26291617"/>
                  </a:lnTo>
                  <a:lnTo>
                    <a:pt x="16146824" y="26291617"/>
                  </a:lnTo>
                  <a:lnTo>
                    <a:pt x="16146824" y="0"/>
                  </a:lnTo>
                  <a:lnTo>
                    <a:pt x="0" y="0"/>
                  </a:lnTo>
                  <a:close/>
                  <a:moveTo>
                    <a:pt x="16085863" y="26230656"/>
                  </a:moveTo>
                  <a:lnTo>
                    <a:pt x="59690" y="26230656"/>
                  </a:lnTo>
                  <a:lnTo>
                    <a:pt x="59690" y="59690"/>
                  </a:lnTo>
                  <a:lnTo>
                    <a:pt x="16085863" y="59690"/>
                  </a:lnTo>
                  <a:lnTo>
                    <a:pt x="16085863" y="2623065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80772" y="13201650"/>
            <a:ext cx="8125457" cy="8115300"/>
          </a:xfrm>
          <a:custGeom>
            <a:avLst/>
            <a:gdLst/>
            <a:ahLst/>
            <a:cxnLst/>
            <a:rect r="r" b="b" t="t" l="l"/>
            <a:pathLst>
              <a:path h="8115300" w="8125457">
                <a:moveTo>
                  <a:pt x="0" y="0"/>
                </a:moveTo>
                <a:lnTo>
                  <a:pt x="8125456" y="0"/>
                </a:lnTo>
                <a:lnTo>
                  <a:pt x="8125456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82296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7499" spc="-74">
                <a:solidFill>
                  <a:srgbClr val="FFFFFF"/>
                </a:solidFill>
                <a:latin typeface="Aileron Bold"/>
              </a:rPr>
              <a:t>ISOLATION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0751" y="4463871"/>
            <a:ext cx="7525497" cy="1211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elvetica World"/>
              </a:rPr>
              <a:t>This property ensures that</a:t>
            </a:r>
            <a:r>
              <a:rPr lang="en-US" sz="3799">
                <a:solidFill>
                  <a:srgbClr val="FFFFFF"/>
                </a:solidFill>
                <a:latin typeface="Helvetica World Bold"/>
              </a:rPr>
              <a:t> multiple transactions can occur concurrently without leading to the inconsistency of the database state.</a:t>
            </a:r>
          </a:p>
          <a:p>
            <a:pPr algn="ctr">
              <a:lnSpc>
                <a:spcPts val="5319"/>
              </a:lnSpc>
            </a:pP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elvetica World Bold"/>
              </a:rPr>
              <a:t>Transactions occur independently without interference.</a:t>
            </a:r>
          </a:p>
          <a:p>
            <a:pPr algn="ctr">
              <a:lnSpc>
                <a:spcPts val="5319"/>
              </a:lnSpc>
            </a:pP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elvetica World"/>
              </a:rPr>
              <a:t>C</a:t>
            </a:r>
            <a:r>
              <a:rPr lang="en-US" sz="3799">
                <a:solidFill>
                  <a:srgbClr val="FFFFFF"/>
                </a:solidFill>
                <a:latin typeface="Helvetica World Bold"/>
              </a:rPr>
              <a:t>hanges occurring in a particular transaction will not be visible to any other transaction until that particular change in that transaction is written to memory or has been committed. </a:t>
            </a:r>
          </a:p>
          <a:p>
            <a:pPr algn="ctr">
              <a:lnSpc>
                <a:spcPts val="5319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015" y="5395464"/>
            <a:ext cx="8229600" cy="4119985"/>
            <a:chOff x="0" y="0"/>
            <a:chExt cx="16146823" cy="80835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46824" cy="8083584"/>
            </a:xfrm>
            <a:custGeom>
              <a:avLst/>
              <a:gdLst/>
              <a:ahLst/>
              <a:cxnLst/>
              <a:rect r="r" b="b" t="t" l="l"/>
              <a:pathLst>
                <a:path h="8083584" w="16146824">
                  <a:moveTo>
                    <a:pt x="0" y="0"/>
                  </a:moveTo>
                  <a:lnTo>
                    <a:pt x="0" y="8083584"/>
                  </a:lnTo>
                  <a:lnTo>
                    <a:pt x="16146824" y="8083584"/>
                  </a:lnTo>
                  <a:lnTo>
                    <a:pt x="16146824" y="0"/>
                  </a:lnTo>
                  <a:lnTo>
                    <a:pt x="0" y="0"/>
                  </a:lnTo>
                  <a:close/>
                  <a:moveTo>
                    <a:pt x="16085863" y="8022624"/>
                  </a:moveTo>
                  <a:lnTo>
                    <a:pt x="59690" y="8022624"/>
                  </a:lnTo>
                  <a:lnTo>
                    <a:pt x="59690" y="59690"/>
                  </a:lnTo>
                  <a:lnTo>
                    <a:pt x="16085863" y="59690"/>
                  </a:lnTo>
                  <a:lnTo>
                    <a:pt x="16085863" y="80226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8363878">
            <a:off x="-896158" y="-1673457"/>
            <a:ext cx="8229600" cy="5413274"/>
          </a:xfrm>
          <a:custGeom>
            <a:avLst/>
            <a:gdLst/>
            <a:ahLst/>
            <a:cxnLst/>
            <a:rect r="r" b="b" t="t" l="l"/>
            <a:pathLst>
              <a:path h="5413274" w="8229600">
                <a:moveTo>
                  <a:pt x="0" y="0"/>
                </a:moveTo>
                <a:lnTo>
                  <a:pt x="8229600" y="0"/>
                </a:lnTo>
                <a:lnTo>
                  <a:pt x="8229600" y="5413275"/>
                </a:lnTo>
                <a:lnTo>
                  <a:pt x="0" y="5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46177">
            <a:off x="2390835" y="13562427"/>
            <a:ext cx="8871410" cy="8593423"/>
          </a:xfrm>
          <a:custGeom>
            <a:avLst/>
            <a:gdLst/>
            <a:ahLst/>
            <a:cxnLst/>
            <a:rect r="r" b="b" t="t" l="l"/>
            <a:pathLst>
              <a:path h="8593423" w="8871410">
                <a:moveTo>
                  <a:pt x="0" y="0"/>
                </a:moveTo>
                <a:lnTo>
                  <a:pt x="8871410" y="0"/>
                </a:lnTo>
                <a:lnTo>
                  <a:pt x="8871410" y="8593423"/>
                </a:lnTo>
                <a:lnTo>
                  <a:pt x="0" y="8593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99888"/>
            <a:ext cx="822960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7499" spc="-74">
                <a:solidFill>
                  <a:srgbClr val="FFFFFF"/>
                </a:solidFill>
                <a:latin typeface="Aileron Bold"/>
              </a:rPr>
              <a:t>Isolation Levels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6015" y="6094017"/>
            <a:ext cx="8229600" cy="264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elvetica World"/>
              </a:rPr>
              <a:t>define the degree to which a transaction must be isolated from the data modifications made by any other transaction in the database system.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6015" y="10801350"/>
            <a:ext cx="8229600" cy="348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Helvetica World"/>
              </a:rPr>
              <a:t>A transaction isolation level is defined by either: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Helvetica World Bold"/>
              </a:rPr>
              <a:t>1) a dirty read;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Helvetica World Bold"/>
              </a:rPr>
              <a:t>2) a non-repeatable read; and/or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Helvetica World Bold"/>
              </a:rPr>
              <a:t>3) a phantom read.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363878">
            <a:off x="-896158" y="-1169487"/>
            <a:ext cx="8229600" cy="5413274"/>
          </a:xfrm>
          <a:custGeom>
            <a:avLst/>
            <a:gdLst/>
            <a:ahLst/>
            <a:cxnLst/>
            <a:rect r="r" b="b" t="t" l="l"/>
            <a:pathLst>
              <a:path h="5413274" w="8229600">
                <a:moveTo>
                  <a:pt x="0" y="0"/>
                </a:moveTo>
                <a:lnTo>
                  <a:pt x="8229600" y="0"/>
                </a:lnTo>
                <a:lnTo>
                  <a:pt x="8229600" y="5413275"/>
                </a:lnTo>
                <a:lnTo>
                  <a:pt x="0" y="541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946177">
            <a:off x="2390835" y="12962589"/>
            <a:ext cx="8871410" cy="8593423"/>
          </a:xfrm>
          <a:custGeom>
            <a:avLst/>
            <a:gdLst/>
            <a:ahLst/>
            <a:cxnLst/>
            <a:rect r="r" b="b" t="t" l="l"/>
            <a:pathLst>
              <a:path h="8593423" w="8871410">
                <a:moveTo>
                  <a:pt x="0" y="0"/>
                </a:moveTo>
                <a:lnTo>
                  <a:pt x="8871410" y="0"/>
                </a:lnTo>
                <a:lnTo>
                  <a:pt x="8871410" y="8593422"/>
                </a:lnTo>
                <a:lnTo>
                  <a:pt x="0" y="8593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184900"/>
            <a:ext cx="8229600" cy="584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Helvetica World"/>
              </a:rPr>
              <a:t>Based on these phenomena, there are four (4) SQL standard isolation levels: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Helvetica World Bold"/>
              </a:rPr>
              <a:t>1) Read Uncommitted;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Helvetica World Bold"/>
              </a:rPr>
              <a:t>2) Read Committed;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Helvetica World Bold"/>
              </a:rPr>
              <a:t>3) Repeatable Read; and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Helvetica World Bold"/>
              </a:rPr>
              <a:t>4) Serializable.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090778"/>
            <a:ext cx="8229600" cy="9303495"/>
            <a:chOff x="0" y="0"/>
            <a:chExt cx="16146823" cy="18253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46824" cy="18253850"/>
            </a:xfrm>
            <a:custGeom>
              <a:avLst/>
              <a:gdLst/>
              <a:ahLst/>
              <a:cxnLst/>
              <a:rect r="r" b="b" t="t" l="l"/>
              <a:pathLst>
                <a:path h="18253850" w="16146824">
                  <a:moveTo>
                    <a:pt x="0" y="0"/>
                  </a:moveTo>
                  <a:lnTo>
                    <a:pt x="0" y="18253850"/>
                  </a:lnTo>
                  <a:lnTo>
                    <a:pt x="16146824" y="18253850"/>
                  </a:lnTo>
                  <a:lnTo>
                    <a:pt x="16146824" y="0"/>
                  </a:lnTo>
                  <a:lnTo>
                    <a:pt x="0" y="0"/>
                  </a:lnTo>
                  <a:close/>
                  <a:moveTo>
                    <a:pt x="16085863" y="18192890"/>
                  </a:moveTo>
                  <a:lnTo>
                    <a:pt x="59690" y="18192890"/>
                  </a:lnTo>
                  <a:lnTo>
                    <a:pt x="59690" y="59690"/>
                  </a:lnTo>
                  <a:lnTo>
                    <a:pt x="16085863" y="59690"/>
                  </a:lnTo>
                  <a:lnTo>
                    <a:pt x="16085863" y="18192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2709321"/>
            <a:ext cx="8229600" cy="8086299"/>
          </a:xfrm>
          <a:custGeom>
            <a:avLst/>
            <a:gdLst/>
            <a:ahLst/>
            <a:cxnLst/>
            <a:rect r="r" b="b" t="t" l="l"/>
            <a:pathLst>
              <a:path h="8086299" w="8229600">
                <a:moveTo>
                  <a:pt x="0" y="0"/>
                </a:moveTo>
                <a:lnTo>
                  <a:pt x="8229600" y="0"/>
                </a:lnTo>
                <a:lnTo>
                  <a:pt x="8229600" y="8086299"/>
                </a:lnTo>
                <a:lnTo>
                  <a:pt x="0" y="8086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80751" y="7933160"/>
            <a:ext cx="7525497" cy="754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elvetica World"/>
              </a:rPr>
              <a:t>Read Committed Isolation Level guarantees that </a:t>
            </a:r>
            <a:r>
              <a:rPr lang="en-US" sz="3799">
                <a:solidFill>
                  <a:srgbClr val="FFFFFF"/>
                </a:solidFill>
                <a:latin typeface="Helvetica World Bold"/>
              </a:rPr>
              <a:t>any data read is committed at the moment it is read. </a:t>
            </a:r>
            <a:r>
              <a:rPr lang="en-US" sz="3799">
                <a:solidFill>
                  <a:srgbClr val="FFFFFF"/>
                </a:solidFill>
                <a:latin typeface="Helvetica World"/>
              </a:rPr>
              <a:t>Thus it </a:t>
            </a:r>
            <a:r>
              <a:rPr lang="en-US" sz="3799">
                <a:solidFill>
                  <a:srgbClr val="FFFFFF"/>
                </a:solidFill>
                <a:latin typeface="Helvetica World Bold"/>
              </a:rPr>
              <a:t>does not allow dirty reads.</a:t>
            </a:r>
          </a:p>
          <a:p>
            <a:pPr algn="ctr">
              <a:lnSpc>
                <a:spcPts val="5319"/>
              </a:lnSpc>
            </a:pP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elvetica World"/>
              </a:rPr>
              <a:t>The transaction holds a read or write lock on the current row, and thus prevents other transactions from reading, updating, or deleting it until it has been committed.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682956"/>
            <a:ext cx="8229600" cy="453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spc="-74">
                <a:solidFill>
                  <a:srgbClr val="FFFFFF"/>
                </a:solidFill>
                <a:latin typeface="Aileron Bold"/>
              </a:rPr>
              <a:t>READ COMMITTED</a:t>
            </a:r>
          </a:p>
          <a:p>
            <a:pPr algn="ctr">
              <a:lnSpc>
                <a:spcPts val="8999"/>
              </a:lnSpc>
            </a:pPr>
            <a:r>
              <a:rPr lang="en-US" sz="7499" spc="-74">
                <a:solidFill>
                  <a:srgbClr val="FFFFFF"/>
                </a:solidFill>
                <a:latin typeface="Aileron Bold"/>
              </a:rPr>
              <a:t>ISOLATION </a:t>
            </a:r>
          </a:p>
          <a:p>
            <a:pPr algn="ctr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7499" spc="-74">
                <a:solidFill>
                  <a:srgbClr val="FFFFFF"/>
                </a:solidFill>
                <a:latin typeface="Aileron Bold"/>
              </a:rPr>
              <a:t>LEVEL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828381"/>
            <a:ext cx="8229600" cy="7326741"/>
          </a:xfrm>
          <a:custGeom>
            <a:avLst/>
            <a:gdLst/>
            <a:ahLst/>
            <a:cxnLst/>
            <a:rect r="r" b="b" t="t" l="l"/>
            <a:pathLst>
              <a:path h="7326741" w="8229600">
                <a:moveTo>
                  <a:pt x="0" y="0"/>
                </a:moveTo>
                <a:lnTo>
                  <a:pt x="8229600" y="0"/>
                </a:lnTo>
                <a:lnTo>
                  <a:pt x="8229600" y="7326741"/>
                </a:lnTo>
                <a:lnTo>
                  <a:pt x="0" y="7326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450866"/>
            <a:ext cx="8229600" cy="10808434"/>
            <a:chOff x="0" y="0"/>
            <a:chExt cx="16146823" cy="212066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46824" cy="21206605"/>
            </a:xfrm>
            <a:custGeom>
              <a:avLst/>
              <a:gdLst/>
              <a:ahLst/>
              <a:cxnLst/>
              <a:rect r="r" b="b" t="t" l="l"/>
              <a:pathLst>
                <a:path h="21206605" w="16146824">
                  <a:moveTo>
                    <a:pt x="0" y="0"/>
                  </a:moveTo>
                  <a:lnTo>
                    <a:pt x="0" y="21206605"/>
                  </a:lnTo>
                  <a:lnTo>
                    <a:pt x="16146824" y="21206605"/>
                  </a:lnTo>
                  <a:lnTo>
                    <a:pt x="16146824" y="0"/>
                  </a:lnTo>
                  <a:lnTo>
                    <a:pt x="0" y="0"/>
                  </a:lnTo>
                  <a:close/>
                  <a:moveTo>
                    <a:pt x="16085863" y="21145644"/>
                  </a:moveTo>
                  <a:lnTo>
                    <a:pt x="59690" y="21145644"/>
                  </a:lnTo>
                  <a:lnTo>
                    <a:pt x="59690" y="59690"/>
                  </a:lnTo>
                  <a:lnTo>
                    <a:pt x="16085863" y="59690"/>
                  </a:lnTo>
                  <a:lnTo>
                    <a:pt x="16085863" y="2114564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80751" y="7321818"/>
            <a:ext cx="7525497" cy="899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elvetica World"/>
              </a:rPr>
              <a:t>In simpler terms, this isolation level ensures that </a:t>
            </a:r>
            <a:r>
              <a:rPr lang="en-US" sz="3799">
                <a:solidFill>
                  <a:srgbClr val="FFFFFF"/>
                </a:solidFill>
                <a:latin typeface="Helvetica World Bold"/>
              </a:rPr>
              <a:t>a first transaction, Transaction A, is committed before another transaction, Transaction B, reads or writes the values resulting from Transaction A.</a:t>
            </a:r>
          </a:p>
          <a:p>
            <a:pPr algn="ctr">
              <a:lnSpc>
                <a:spcPts val="5319"/>
              </a:lnSpc>
            </a:pP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Helvetica World"/>
              </a:rPr>
              <a:t>This prevents confusion, maintains data integrity, and ensures that each transaction operates in its own little bubble, undisturbed by others.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8229600" cy="453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spc="-74">
                <a:solidFill>
                  <a:srgbClr val="FFFFFF"/>
                </a:solidFill>
                <a:latin typeface="Aileron Bold"/>
              </a:rPr>
              <a:t>READ COMMITTED</a:t>
            </a:r>
          </a:p>
          <a:p>
            <a:pPr algn="ctr">
              <a:lnSpc>
                <a:spcPts val="8999"/>
              </a:lnSpc>
            </a:pPr>
            <a:r>
              <a:rPr lang="en-US" sz="7499" spc="-74">
                <a:solidFill>
                  <a:srgbClr val="FFFFFF"/>
                </a:solidFill>
                <a:latin typeface="Aileron Bold"/>
              </a:rPr>
              <a:t>ISOLATION </a:t>
            </a:r>
          </a:p>
          <a:p>
            <a:pPr algn="ctr" marL="0" indent="0" lvl="0">
              <a:lnSpc>
                <a:spcPts val="8999"/>
              </a:lnSpc>
              <a:spcBef>
                <a:spcPct val="0"/>
              </a:spcBef>
            </a:pPr>
            <a:r>
              <a:rPr lang="en-US" sz="7499" spc="-74">
                <a:solidFill>
                  <a:srgbClr val="FFFFFF"/>
                </a:solidFill>
                <a:latin typeface="Aileron Bold"/>
              </a:rPr>
              <a:t>LEVEL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1609320"/>
            <a:ext cx="8229600" cy="10753320"/>
            <a:chOff x="0" y="0"/>
            <a:chExt cx="10972800" cy="143377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972800" cy="14337759"/>
              <a:chOff x="0" y="0"/>
              <a:chExt cx="16146823" cy="2109846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146824" cy="21098467"/>
              </a:xfrm>
              <a:custGeom>
                <a:avLst/>
                <a:gdLst/>
                <a:ahLst/>
                <a:cxnLst/>
                <a:rect r="r" b="b" t="t" l="l"/>
                <a:pathLst>
                  <a:path h="21098467" w="16146824">
                    <a:moveTo>
                      <a:pt x="0" y="0"/>
                    </a:moveTo>
                    <a:lnTo>
                      <a:pt x="0" y="21098467"/>
                    </a:lnTo>
                    <a:lnTo>
                      <a:pt x="16146824" y="21098467"/>
                    </a:lnTo>
                    <a:lnTo>
                      <a:pt x="16146824" y="0"/>
                    </a:lnTo>
                    <a:lnTo>
                      <a:pt x="0" y="0"/>
                    </a:lnTo>
                    <a:close/>
                    <a:moveTo>
                      <a:pt x="16085863" y="21037508"/>
                    </a:moveTo>
                    <a:lnTo>
                      <a:pt x="59690" y="21037508"/>
                    </a:lnTo>
                    <a:lnTo>
                      <a:pt x="59690" y="59690"/>
                    </a:lnTo>
                    <a:lnTo>
                      <a:pt x="16085863" y="59690"/>
                    </a:lnTo>
                    <a:lnTo>
                      <a:pt x="16085863" y="2103750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007156" y="6452309"/>
              <a:ext cx="8745665" cy="610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000"/>
                </a:lnSpc>
              </a:pPr>
              <a:r>
                <a:rPr lang="en-US" sz="7500" spc="-75">
                  <a:solidFill>
                    <a:srgbClr val="FFFFFF"/>
                  </a:solidFill>
                  <a:latin typeface="Aileron Bold"/>
                </a:rPr>
                <a:t>READ COMMITTED ISOLATION LEVEL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785609">
            <a:off x="5736606" y="-8955596"/>
            <a:ext cx="12284460" cy="14120069"/>
          </a:xfrm>
          <a:custGeom>
            <a:avLst/>
            <a:gdLst/>
            <a:ahLst/>
            <a:cxnLst/>
            <a:rect r="r" b="b" t="t" l="l"/>
            <a:pathLst>
              <a:path h="14120069" w="12284460">
                <a:moveTo>
                  <a:pt x="0" y="0"/>
                </a:moveTo>
                <a:lnTo>
                  <a:pt x="12284459" y="0"/>
                </a:lnTo>
                <a:lnTo>
                  <a:pt x="12284459" y="14120069"/>
                </a:lnTo>
                <a:lnTo>
                  <a:pt x="0" y="1412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756169" y="16288336"/>
            <a:ext cx="266700" cy="266700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625421" y="13985762"/>
            <a:ext cx="8229600" cy="9564866"/>
          </a:xfrm>
          <a:custGeom>
            <a:avLst/>
            <a:gdLst/>
            <a:ahLst/>
            <a:cxnLst/>
            <a:rect r="r" b="b" t="t" l="l"/>
            <a:pathLst>
              <a:path h="9564866" w="8229600">
                <a:moveTo>
                  <a:pt x="0" y="0"/>
                </a:moveTo>
                <a:lnTo>
                  <a:pt x="8229600" y="0"/>
                </a:lnTo>
                <a:lnTo>
                  <a:pt x="8229600" y="9564866"/>
                </a:lnTo>
                <a:lnTo>
                  <a:pt x="0" y="9564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79550" y="8281130"/>
            <a:ext cx="1727900" cy="1725740"/>
          </a:xfrm>
          <a:custGeom>
            <a:avLst/>
            <a:gdLst/>
            <a:ahLst/>
            <a:cxnLst/>
            <a:rect r="r" b="b" t="t" l="l"/>
            <a:pathLst>
              <a:path h="1725740" w="1727900">
                <a:moveTo>
                  <a:pt x="0" y="0"/>
                </a:moveTo>
                <a:lnTo>
                  <a:pt x="1727900" y="0"/>
                </a:lnTo>
                <a:lnTo>
                  <a:pt x="1727900" y="1725740"/>
                </a:lnTo>
                <a:lnTo>
                  <a:pt x="0" y="1725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699754"/>
            <a:ext cx="8229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600">
                <a:solidFill>
                  <a:srgbClr val="FFFFFF"/>
                </a:solidFill>
                <a:latin typeface="Aileron Bold Italics"/>
              </a:rPr>
              <a:t>MENTORNESS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600">
                <a:solidFill>
                  <a:srgbClr val="FFFFFF"/>
                </a:solidFill>
                <a:latin typeface="Aileron Bold Italics"/>
              </a:rPr>
              <a:t>DATA ANALYTICS INTERNSHIP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2449914"/>
            <a:ext cx="8229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Aileron Italics"/>
              </a:rPr>
              <a:t>CHRISTIAN NICO GAYO</a:t>
            </a:r>
          </a:p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300">
                <a:solidFill>
                  <a:srgbClr val="FFFFFF"/>
                </a:solidFill>
                <a:latin typeface="Aileron Italics"/>
              </a:rPr>
              <a:t>BATCH: MIP-DA-07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DAGDrHjx5Wo</dc:identifier>
  <dcterms:modified xsi:type="dcterms:W3CDTF">2011-08-01T06:04:30Z</dcterms:modified>
  <cp:revision>1</cp:revision>
  <dc:title>Mentorness DA Internship: Task 1 Read Committed Isolation Level</dc:title>
</cp:coreProperties>
</file>